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5" r:id="rId4"/>
  </p:sldMasterIdLst>
  <p:sldIdLst>
    <p:sldId id="303" r:id="rId5"/>
    <p:sldId id="298" r:id="rId6"/>
    <p:sldId id="333" r:id="rId7"/>
    <p:sldId id="334" r:id="rId8"/>
    <p:sldId id="304" r:id="rId9"/>
    <p:sldId id="305" r:id="rId10"/>
    <p:sldId id="322" r:id="rId11"/>
    <p:sldId id="307" r:id="rId12"/>
    <p:sldId id="321" r:id="rId13"/>
    <p:sldId id="302" r:id="rId14"/>
    <p:sldId id="316" r:id="rId15"/>
    <p:sldId id="317" r:id="rId16"/>
    <p:sldId id="296" r:id="rId17"/>
    <p:sldId id="323" r:id="rId18"/>
    <p:sldId id="324" r:id="rId19"/>
    <p:sldId id="256" r:id="rId20"/>
    <p:sldId id="310" r:id="rId21"/>
    <p:sldId id="308" r:id="rId22"/>
    <p:sldId id="326" r:id="rId23"/>
    <p:sldId id="311" r:id="rId24"/>
    <p:sldId id="327" r:id="rId25"/>
    <p:sldId id="312" r:id="rId26"/>
    <p:sldId id="313" r:id="rId27"/>
    <p:sldId id="328" r:id="rId28"/>
    <p:sldId id="329" r:id="rId29"/>
    <p:sldId id="330" r:id="rId30"/>
    <p:sldId id="331" r:id="rId31"/>
    <p:sldId id="33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BE3E3-43E1-4ADE-99E0-476E6C7F20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6459F5-899E-47D1-8E32-10F238DB7990}">
      <dgm:prSet/>
      <dgm:spPr/>
      <dgm:t>
        <a:bodyPr/>
        <a:lstStyle/>
        <a:p>
          <a:r>
            <a:rPr lang="en-US" u="sng" baseline="0"/>
            <a:t>Indicators of success</a:t>
          </a:r>
          <a:endParaRPr lang="en-US"/>
        </a:p>
      </dgm:t>
    </dgm:pt>
    <dgm:pt modelId="{BBFD738F-EFCE-4170-B253-A9DDE7BED9E6}" type="parTrans" cxnId="{4C017F0A-C326-4573-BF49-7E0BAD9EF3EC}">
      <dgm:prSet/>
      <dgm:spPr/>
      <dgm:t>
        <a:bodyPr/>
        <a:lstStyle/>
        <a:p>
          <a:endParaRPr lang="en-US"/>
        </a:p>
      </dgm:t>
    </dgm:pt>
    <dgm:pt modelId="{0B5A2CF7-197B-4EB7-9028-9C370274877D}" type="sibTrans" cxnId="{4C017F0A-C326-4573-BF49-7E0BAD9EF3EC}">
      <dgm:prSet/>
      <dgm:spPr/>
      <dgm:t>
        <a:bodyPr/>
        <a:lstStyle/>
        <a:p>
          <a:endParaRPr lang="en-US"/>
        </a:p>
      </dgm:t>
    </dgm:pt>
    <dgm:pt modelId="{71F8ED9F-7E2B-4E59-9BBD-7D6E3DBA1C3D}">
      <dgm:prSet/>
      <dgm:spPr/>
      <dgm:t>
        <a:bodyPr/>
        <a:lstStyle/>
        <a:p>
          <a:r>
            <a:rPr lang="en-US" baseline="0" dirty="0"/>
            <a:t>Participation in class</a:t>
          </a:r>
          <a:endParaRPr lang="en-US" dirty="0"/>
        </a:p>
      </dgm:t>
    </dgm:pt>
    <dgm:pt modelId="{E46ED997-02C1-4F13-A180-F9637699FA4F}" type="parTrans" cxnId="{941A11E5-7EF6-49F8-80FE-C4D54706F7B9}">
      <dgm:prSet/>
      <dgm:spPr/>
      <dgm:t>
        <a:bodyPr/>
        <a:lstStyle/>
        <a:p>
          <a:endParaRPr lang="en-US"/>
        </a:p>
      </dgm:t>
    </dgm:pt>
    <dgm:pt modelId="{E04EA241-37D3-43FC-BBCA-BDD0167CE946}" type="sibTrans" cxnId="{941A11E5-7EF6-49F8-80FE-C4D54706F7B9}">
      <dgm:prSet/>
      <dgm:spPr/>
      <dgm:t>
        <a:bodyPr/>
        <a:lstStyle/>
        <a:p>
          <a:endParaRPr lang="en-US"/>
        </a:p>
      </dgm:t>
    </dgm:pt>
    <dgm:pt modelId="{9ABA33C9-3D60-43D6-97D0-32A471A23C24}">
      <dgm:prSet/>
      <dgm:spPr/>
      <dgm:t>
        <a:bodyPr/>
        <a:lstStyle/>
        <a:p>
          <a:r>
            <a:rPr lang="en-US" baseline="0" dirty="0"/>
            <a:t>Participation in school activities</a:t>
          </a:r>
          <a:endParaRPr lang="en-US" dirty="0"/>
        </a:p>
      </dgm:t>
    </dgm:pt>
    <dgm:pt modelId="{5260472C-0CF4-4B64-A401-D751B9DFFB43}" type="parTrans" cxnId="{46345166-509E-42BA-853C-3DFDA6E79955}">
      <dgm:prSet/>
      <dgm:spPr/>
      <dgm:t>
        <a:bodyPr/>
        <a:lstStyle/>
        <a:p>
          <a:endParaRPr lang="en-US"/>
        </a:p>
      </dgm:t>
    </dgm:pt>
    <dgm:pt modelId="{97B0DDE2-F81C-4B14-97F3-5012FA6B3246}" type="sibTrans" cxnId="{46345166-509E-42BA-853C-3DFDA6E79955}">
      <dgm:prSet/>
      <dgm:spPr/>
      <dgm:t>
        <a:bodyPr/>
        <a:lstStyle/>
        <a:p>
          <a:endParaRPr lang="en-US"/>
        </a:p>
      </dgm:t>
    </dgm:pt>
    <dgm:pt modelId="{965C2C74-3B77-49C9-8904-A792C8A722F0}">
      <dgm:prSet/>
      <dgm:spPr/>
      <dgm:t>
        <a:bodyPr/>
        <a:lstStyle/>
        <a:p>
          <a:r>
            <a:rPr lang="en-US" baseline="0" dirty="0"/>
            <a:t>Greater Academic success</a:t>
          </a:r>
          <a:endParaRPr lang="en-US" dirty="0"/>
        </a:p>
      </dgm:t>
    </dgm:pt>
    <dgm:pt modelId="{C7AC62CE-0F2B-402B-971D-E750C369F960}" type="parTrans" cxnId="{870C2DEB-F4D1-4DFD-BCD8-764A43FEBBFE}">
      <dgm:prSet/>
      <dgm:spPr/>
      <dgm:t>
        <a:bodyPr/>
        <a:lstStyle/>
        <a:p>
          <a:endParaRPr lang="en-US"/>
        </a:p>
      </dgm:t>
    </dgm:pt>
    <dgm:pt modelId="{953D33D0-1209-482B-988C-49D7D7E26506}" type="sibTrans" cxnId="{870C2DEB-F4D1-4DFD-BCD8-764A43FEBBFE}">
      <dgm:prSet/>
      <dgm:spPr/>
      <dgm:t>
        <a:bodyPr/>
        <a:lstStyle/>
        <a:p>
          <a:endParaRPr lang="en-US"/>
        </a:p>
      </dgm:t>
    </dgm:pt>
    <dgm:pt modelId="{DB3E3837-63B6-4A56-B1BF-9097C6CD3654}">
      <dgm:prSet/>
      <dgm:spPr/>
      <dgm:t>
        <a:bodyPr/>
        <a:lstStyle/>
        <a:p>
          <a:r>
            <a:rPr lang="en-US" baseline="0" dirty="0"/>
            <a:t>Improved results on student perception survey – Dec. 2021</a:t>
          </a:r>
          <a:endParaRPr lang="en-US" dirty="0"/>
        </a:p>
      </dgm:t>
    </dgm:pt>
    <dgm:pt modelId="{BD79C070-7AEC-4B6F-8E18-3928EB21E2F7}" type="parTrans" cxnId="{4FA85ADD-AA58-4421-8A49-F17DA1C358F9}">
      <dgm:prSet/>
      <dgm:spPr/>
      <dgm:t>
        <a:bodyPr/>
        <a:lstStyle/>
        <a:p>
          <a:endParaRPr lang="en-US"/>
        </a:p>
      </dgm:t>
    </dgm:pt>
    <dgm:pt modelId="{AB704789-163D-48A2-BC29-CF2DA5CDADDB}" type="sibTrans" cxnId="{4FA85ADD-AA58-4421-8A49-F17DA1C358F9}">
      <dgm:prSet/>
      <dgm:spPr/>
      <dgm:t>
        <a:bodyPr/>
        <a:lstStyle/>
        <a:p>
          <a:endParaRPr lang="en-US"/>
        </a:p>
      </dgm:t>
    </dgm:pt>
    <dgm:pt modelId="{81A80B28-1373-42AB-82F1-3A0EF9C3F13E}" type="pres">
      <dgm:prSet presAssocID="{468BE3E3-43E1-4ADE-99E0-476E6C7F207E}" presName="linear" presStyleCnt="0">
        <dgm:presLayoutVars>
          <dgm:animLvl val="lvl"/>
          <dgm:resizeHandles val="exact"/>
        </dgm:presLayoutVars>
      </dgm:prSet>
      <dgm:spPr/>
    </dgm:pt>
    <dgm:pt modelId="{8AFBF781-7A8C-4C3B-9A63-668117C83394}" type="pres">
      <dgm:prSet presAssocID="{FA6459F5-899E-47D1-8E32-10F238DB799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3F24A6C-C8E2-4B6C-A68E-C6D4D3EA7CA4}" type="pres">
      <dgm:prSet presAssocID="{FA6459F5-899E-47D1-8E32-10F238DB799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C017F0A-C326-4573-BF49-7E0BAD9EF3EC}" srcId="{468BE3E3-43E1-4ADE-99E0-476E6C7F207E}" destId="{FA6459F5-899E-47D1-8E32-10F238DB7990}" srcOrd="0" destOrd="0" parTransId="{BBFD738F-EFCE-4170-B253-A9DDE7BED9E6}" sibTransId="{0B5A2CF7-197B-4EB7-9028-9C370274877D}"/>
    <dgm:cxn modelId="{36997B13-A14C-49EB-8BEB-41455244CB3A}" type="presOf" srcId="{9ABA33C9-3D60-43D6-97D0-32A471A23C24}" destId="{73F24A6C-C8E2-4B6C-A68E-C6D4D3EA7CA4}" srcOrd="0" destOrd="1" presId="urn:microsoft.com/office/officeart/2005/8/layout/vList2"/>
    <dgm:cxn modelId="{703DCC60-057A-4938-9F15-A886BD47ACF7}" type="presOf" srcId="{FA6459F5-899E-47D1-8E32-10F238DB7990}" destId="{8AFBF781-7A8C-4C3B-9A63-668117C83394}" srcOrd="0" destOrd="0" presId="urn:microsoft.com/office/officeart/2005/8/layout/vList2"/>
    <dgm:cxn modelId="{46345166-509E-42BA-853C-3DFDA6E79955}" srcId="{FA6459F5-899E-47D1-8E32-10F238DB7990}" destId="{9ABA33C9-3D60-43D6-97D0-32A471A23C24}" srcOrd="1" destOrd="0" parTransId="{5260472C-0CF4-4B64-A401-D751B9DFFB43}" sibTransId="{97B0DDE2-F81C-4B14-97F3-5012FA6B3246}"/>
    <dgm:cxn modelId="{A3205D4D-80F9-47DB-A758-2242122C10FA}" type="presOf" srcId="{965C2C74-3B77-49C9-8904-A792C8A722F0}" destId="{73F24A6C-C8E2-4B6C-A68E-C6D4D3EA7CA4}" srcOrd="0" destOrd="2" presId="urn:microsoft.com/office/officeart/2005/8/layout/vList2"/>
    <dgm:cxn modelId="{00865671-9BB6-42CB-BACF-49944556E0F2}" type="presOf" srcId="{DB3E3837-63B6-4A56-B1BF-9097C6CD3654}" destId="{73F24A6C-C8E2-4B6C-A68E-C6D4D3EA7CA4}" srcOrd="0" destOrd="3" presId="urn:microsoft.com/office/officeart/2005/8/layout/vList2"/>
    <dgm:cxn modelId="{65C2B4AA-DEC0-4E82-8636-0387984B4B9F}" type="presOf" srcId="{71F8ED9F-7E2B-4E59-9BBD-7D6E3DBA1C3D}" destId="{73F24A6C-C8E2-4B6C-A68E-C6D4D3EA7CA4}" srcOrd="0" destOrd="0" presId="urn:microsoft.com/office/officeart/2005/8/layout/vList2"/>
    <dgm:cxn modelId="{7B1A49D0-4A4A-4296-9F41-488657839DFA}" type="presOf" srcId="{468BE3E3-43E1-4ADE-99E0-476E6C7F207E}" destId="{81A80B28-1373-42AB-82F1-3A0EF9C3F13E}" srcOrd="0" destOrd="0" presId="urn:microsoft.com/office/officeart/2005/8/layout/vList2"/>
    <dgm:cxn modelId="{4FA85ADD-AA58-4421-8A49-F17DA1C358F9}" srcId="{FA6459F5-899E-47D1-8E32-10F238DB7990}" destId="{DB3E3837-63B6-4A56-B1BF-9097C6CD3654}" srcOrd="3" destOrd="0" parTransId="{BD79C070-7AEC-4B6F-8E18-3928EB21E2F7}" sibTransId="{AB704789-163D-48A2-BC29-CF2DA5CDADDB}"/>
    <dgm:cxn modelId="{941A11E5-7EF6-49F8-80FE-C4D54706F7B9}" srcId="{FA6459F5-899E-47D1-8E32-10F238DB7990}" destId="{71F8ED9F-7E2B-4E59-9BBD-7D6E3DBA1C3D}" srcOrd="0" destOrd="0" parTransId="{E46ED997-02C1-4F13-A180-F9637699FA4F}" sibTransId="{E04EA241-37D3-43FC-BBCA-BDD0167CE946}"/>
    <dgm:cxn modelId="{870C2DEB-F4D1-4DFD-BCD8-764A43FEBBFE}" srcId="{FA6459F5-899E-47D1-8E32-10F238DB7990}" destId="{965C2C74-3B77-49C9-8904-A792C8A722F0}" srcOrd="2" destOrd="0" parTransId="{C7AC62CE-0F2B-402B-971D-E750C369F960}" sibTransId="{953D33D0-1209-482B-988C-49D7D7E26506}"/>
    <dgm:cxn modelId="{835AA4A9-17D2-4A56-9321-6BD19742FC10}" type="presParOf" srcId="{81A80B28-1373-42AB-82F1-3A0EF9C3F13E}" destId="{8AFBF781-7A8C-4C3B-9A63-668117C83394}" srcOrd="0" destOrd="0" presId="urn:microsoft.com/office/officeart/2005/8/layout/vList2"/>
    <dgm:cxn modelId="{9B33CF72-9E7D-40C5-8FFE-F3B04A5E3EB0}" type="presParOf" srcId="{81A80B28-1373-42AB-82F1-3A0EF9C3F13E}" destId="{73F24A6C-C8E2-4B6C-A68E-C6D4D3EA7CA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BE3E3-43E1-4ADE-99E0-476E6C7F20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6459F5-899E-47D1-8E32-10F238DB7990}">
      <dgm:prSet/>
      <dgm:spPr/>
      <dgm:t>
        <a:bodyPr/>
        <a:lstStyle/>
        <a:p>
          <a:r>
            <a:rPr lang="en-US" u="sng" baseline="0"/>
            <a:t>Indicators of success</a:t>
          </a:r>
          <a:endParaRPr lang="en-US"/>
        </a:p>
      </dgm:t>
    </dgm:pt>
    <dgm:pt modelId="{BBFD738F-EFCE-4170-B253-A9DDE7BED9E6}" type="parTrans" cxnId="{4C017F0A-C326-4573-BF49-7E0BAD9EF3EC}">
      <dgm:prSet/>
      <dgm:spPr/>
      <dgm:t>
        <a:bodyPr/>
        <a:lstStyle/>
        <a:p>
          <a:endParaRPr lang="en-US"/>
        </a:p>
      </dgm:t>
    </dgm:pt>
    <dgm:pt modelId="{0B5A2CF7-197B-4EB7-9028-9C370274877D}" type="sibTrans" cxnId="{4C017F0A-C326-4573-BF49-7E0BAD9EF3EC}">
      <dgm:prSet/>
      <dgm:spPr/>
      <dgm:t>
        <a:bodyPr/>
        <a:lstStyle/>
        <a:p>
          <a:endParaRPr lang="en-US"/>
        </a:p>
      </dgm:t>
    </dgm:pt>
    <dgm:pt modelId="{71F8ED9F-7E2B-4E59-9BBD-7D6E3DBA1C3D}">
      <dgm:prSet/>
      <dgm:spPr/>
      <dgm:t>
        <a:bodyPr/>
        <a:lstStyle/>
        <a:p>
          <a:r>
            <a:rPr lang="en-US" dirty="0"/>
            <a:t>Students are aware of progress and can share next steps </a:t>
          </a:r>
        </a:p>
      </dgm:t>
    </dgm:pt>
    <dgm:pt modelId="{E46ED997-02C1-4F13-A180-F9637699FA4F}" type="parTrans" cxnId="{941A11E5-7EF6-49F8-80FE-C4D54706F7B9}">
      <dgm:prSet/>
      <dgm:spPr/>
      <dgm:t>
        <a:bodyPr/>
        <a:lstStyle/>
        <a:p>
          <a:endParaRPr lang="en-US"/>
        </a:p>
      </dgm:t>
    </dgm:pt>
    <dgm:pt modelId="{E04EA241-37D3-43FC-BBCA-BDD0167CE946}" type="sibTrans" cxnId="{941A11E5-7EF6-49F8-80FE-C4D54706F7B9}">
      <dgm:prSet/>
      <dgm:spPr/>
      <dgm:t>
        <a:bodyPr/>
        <a:lstStyle/>
        <a:p>
          <a:endParaRPr lang="en-US"/>
        </a:p>
      </dgm:t>
    </dgm:pt>
    <dgm:pt modelId="{4977E0DB-B613-40DA-B214-BE687EC8CB82}">
      <dgm:prSet/>
      <dgm:spPr/>
      <dgm:t>
        <a:bodyPr/>
        <a:lstStyle/>
        <a:p>
          <a:r>
            <a:rPr lang="en-US" dirty="0"/>
            <a:t>More specific report card comments</a:t>
          </a:r>
        </a:p>
      </dgm:t>
    </dgm:pt>
    <dgm:pt modelId="{D8F55653-73FF-47BE-8197-6726E88E71CD}" type="parTrans" cxnId="{41689076-EFA3-49C8-BD57-8501593878BB}">
      <dgm:prSet/>
      <dgm:spPr/>
      <dgm:t>
        <a:bodyPr/>
        <a:lstStyle/>
        <a:p>
          <a:endParaRPr lang="en-US"/>
        </a:p>
      </dgm:t>
    </dgm:pt>
    <dgm:pt modelId="{5DBDEE25-D2B4-4318-999A-5D467D1CFCFB}" type="sibTrans" cxnId="{41689076-EFA3-49C8-BD57-8501593878BB}">
      <dgm:prSet/>
      <dgm:spPr/>
      <dgm:t>
        <a:bodyPr/>
        <a:lstStyle/>
        <a:p>
          <a:endParaRPr lang="en-US"/>
        </a:p>
      </dgm:t>
    </dgm:pt>
    <dgm:pt modelId="{9ABA33C9-3D60-43D6-97D0-32A471A23C24}">
      <dgm:prSet/>
      <dgm:spPr/>
      <dgm:t>
        <a:bodyPr/>
        <a:lstStyle/>
        <a:p>
          <a:r>
            <a:rPr lang="en-US" dirty="0"/>
            <a:t>Just in time data is available for interventions</a:t>
          </a:r>
        </a:p>
      </dgm:t>
    </dgm:pt>
    <dgm:pt modelId="{5260472C-0CF4-4B64-A401-D751B9DFFB43}" type="parTrans" cxnId="{46345166-509E-42BA-853C-3DFDA6E79955}">
      <dgm:prSet/>
      <dgm:spPr/>
      <dgm:t>
        <a:bodyPr/>
        <a:lstStyle/>
        <a:p>
          <a:endParaRPr lang="en-US"/>
        </a:p>
      </dgm:t>
    </dgm:pt>
    <dgm:pt modelId="{97B0DDE2-F81C-4B14-97F3-5012FA6B3246}" type="sibTrans" cxnId="{46345166-509E-42BA-853C-3DFDA6E79955}">
      <dgm:prSet/>
      <dgm:spPr/>
      <dgm:t>
        <a:bodyPr/>
        <a:lstStyle/>
        <a:p>
          <a:endParaRPr lang="en-US"/>
        </a:p>
      </dgm:t>
    </dgm:pt>
    <dgm:pt modelId="{81A80B28-1373-42AB-82F1-3A0EF9C3F13E}" type="pres">
      <dgm:prSet presAssocID="{468BE3E3-43E1-4ADE-99E0-476E6C7F207E}" presName="linear" presStyleCnt="0">
        <dgm:presLayoutVars>
          <dgm:animLvl val="lvl"/>
          <dgm:resizeHandles val="exact"/>
        </dgm:presLayoutVars>
      </dgm:prSet>
      <dgm:spPr/>
    </dgm:pt>
    <dgm:pt modelId="{8AFBF781-7A8C-4C3B-9A63-668117C83394}" type="pres">
      <dgm:prSet presAssocID="{FA6459F5-899E-47D1-8E32-10F238DB799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3F24A6C-C8E2-4B6C-A68E-C6D4D3EA7CA4}" type="pres">
      <dgm:prSet presAssocID="{FA6459F5-899E-47D1-8E32-10F238DB799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C017F0A-C326-4573-BF49-7E0BAD9EF3EC}" srcId="{468BE3E3-43E1-4ADE-99E0-476E6C7F207E}" destId="{FA6459F5-899E-47D1-8E32-10F238DB7990}" srcOrd="0" destOrd="0" parTransId="{BBFD738F-EFCE-4170-B253-A9DDE7BED9E6}" sibTransId="{0B5A2CF7-197B-4EB7-9028-9C370274877D}"/>
    <dgm:cxn modelId="{36997B13-A14C-49EB-8BEB-41455244CB3A}" type="presOf" srcId="{9ABA33C9-3D60-43D6-97D0-32A471A23C24}" destId="{73F24A6C-C8E2-4B6C-A68E-C6D4D3EA7CA4}" srcOrd="0" destOrd="2" presId="urn:microsoft.com/office/officeart/2005/8/layout/vList2"/>
    <dgm:cxn modelId="{703DCC60-057A-4938-9F15-A886BD47ACF7}" type="presOf" srcId="{FA6459F5-899E-47D1-8E32-10F238DB7990}" destId="{8AFBF781-7A8C-4C3B-9A63-668117C83394}" srcOrd="0" destOrd="0" presId="urn:microsoft.com/office/officeart/2005/8/layout/vList2"/>
    <dgm:cxn modelId="{46345166-509E-42BA-853C-3DFDA6E79955}" srcId="{FA6459F5-899E-47D1-8E32-10F238DB7990}" destId="{9ABA33C9-3D60-43D6-97D0-32A471A23C24}" srcOrd="2" destOrd="0" parTransId="{5260472C-0CF4-4B64-A401-D751B9DFFB43}" sibTransId="{97B0DDE2-F81C-4B14-97F3-5012FA6B3246}"/>
    <dgm:cxn modelId="{41689076-EFA3-49C8-BD57-8501593878BB}" srcId="{FA6459F5-899E-47D1-8E32-10F238DB7990}" destId="{4977E0DB-B613-40DA-B214-BE687EC8CB82}" srcOrd="1" destOrd="0" parTransId="{D8F55653-73FF-47BE-8197-6726E88E71CD}" sibTransId="{5DBDEE25-D2B4-4318-999A-5D467D1CFCFB}"/>
    <dgm:cxn modelId="{65C2B4AA-DEC0-4E82-8636-0387984B4B9F}" type="presOf" srcId="{71F8ED9F-7E2B-4E59-9BBD-7D6E3DBA1C3D}" destId="{73F24A6C-C8E2-4B6C-A68E-C6D4D3EA7CA4}" srcOrd="0" destOrd="0" presId="urn:microsoft.com/office/officeart/2005/8/layout/vList2"/>
    <dgm:cxn modelId="{078856C3-EFF4-4186-8672-74C57C4BDCA6}" type="presOf" srcId="{4977E0DB-B613-40DA-B214-BE687EC8CB82}" destId="{73F24A6C-C8E2-4B6C-A68E-C6D4D3EA7CA4}" srcOrd="0" destOrd="1" presId="urn:microsoft.com/office/officeart/2005/8/layout/vList2"/>
    <dgm:cxn modelId="{7B1A49D0-4A4A-4296-9F41-488657839DFA}" type="presOf" srcId="{468BE3E3-43E1-4ADE-99E0-476E6C7F207E}" destId="{81A80B28-1373-42AB-82F1-3A0EF9C3F13E}" srcOrd="0" destOrd="0" presId="urn:microsoft.com/office/officeart/2005/8/layout/vList2"/>
    <dgm:cxn modelId="{941A11E5-7EF6-49F8-80FE-C4D54706F7B9}" srcId="{FA6459F5-899E-47D1-8E32-10F238DB7990}" destId="{71F8ED9F-7E2B-4E59-9BBD-7D6E3DBA1C3D}" srcOrd="0" destOrd="0" parTransId="{E46ED997-02C1-4F13-A180-F9637699FA4F}" sibTransId="{E04EA241-37D3-43FC-BBCA-BDD0167CE946}"/>
    <dgm:cxn modelId="{835AA4A9-17D2-4A56-9321-6BD19742FC10}" type="presParOf" srcId="{81A80B28-1373-42AB-82F1-3A0EF9C3F13E}" destId="{8AFBF781-7A8C-4C3B-9A63-668117C83394}" srcOrd="0" destOrd="0" presId="urn:microsoft.com/office/officeart/2005/8/layout/vList2"/>
    <dgm:cxn modelId="{9B33CF72-9E7D-40C5-8FFE-F3B04A5E3EB0}" type="presParOf" srcId="{81A80B28-1373-42AB-82F1-3A0EF9C3F13E}" destId="{73F24A6C-C8E2-4B6C-A68E-C6D4D3EA7CA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BF781-7A8C-4C3B-9A63-668117C83394}">
      <dsp:nvSpPr>
        <dsp:cNvPr id="0" name=""/>
        <dsp:cNvSpPr/>
      </dsp:nvSpPr>
      <dsp:spPr>
        <a:xfrm>
          <a:off x="0" y="184127"/>
          <a:ext cx="5087938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u="sng" kern="1200" baseline="0"/>
            <a:t>Indicators of success</a:t>
          </a:r>
          <a:endParaRPr lang="en-US" sz="3300" kern="1200"/>
        </a:p>
      </dsp:txBody>
      <dsp:txXfrm>
        <a:off x="38638" y="222765"/>
        <a:ext cx="5010662" cy="714229"/>
      </dsp:txXfrm>
    </dsp:sp>
    <dsp:sp modelId="{73F24A6C-C8E2-4B6C-A68E-C6D4D3EA7CA4}">
      <dsp:nvSpPr>
        <dsp:cNvPr id="0" name=""/>
        <dsp:cNvSpPr/>
      </dsp:nvSpPr>
      <dsp:spPr>
        <a:xfrm>
          <a:off x="0" y="975632"/>
          <a:ext cx="5087938" cy="2151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4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baseline="0" dirty="0"/>
            <a:t>Participation in class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baseline="0" dirty="0"/>
            <a:t>Participation in school activities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baseline="0" dirty="0"/>
            <a:t>Greater Academic success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baseline="0" dirty="0"/>
            <a:t>Improved results on student perception survey – Dec. 2021</a:t>
          </a:r>
          <a:endParaRPr lang="en-US" sz="2600" kern="1200" dirty="0"/>
        </a:p>
      </dsp:txBody>
      <dsp:txXfrm>
        <a:off x="0" y="975632"/>
        <a:ext cx="5087938" cy="2151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BF781-7A8C-4C3B-9A63-668117C83394}">
      <dsp:nvSpPr>
        <dsp:cNvPr id="0" name=""/>
        <dsp:cNvSpPr/>
      </dsp:nvSpPr>
      <dsp:spPr>
        <a:xfrm>
          <a:off x="0" y="30429"/>
          <a:ext cx="5087938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u="sng" kern="1200" baseline="0"/>
            <a:t>Indicators of success</a:t>
          </a:r>
          <a:endParaRPr lang="en-US" sz="3300" kern="1200"/>
        </a:p>
      </dsp:txBody>
      <dsp:txXfrm>
        <a:off x="38638" y="69067"/>
        <a:ext cx="5010662" cy="714229"/>
      </dsp:txXfrm>
    </dsp:sp>
    <dsp:sp modelId="{73F24A6C-C8E2-4B6C-A68E-C6D4D3EA7CA4}">
      <dsp:nvSpPr>
        <dsp:cNvPr id="0" name=""/>
        <dsp:cNvSpPr/>
      </dsp:nvSpPr>
      <dsp:spPr>
        <a:xfrm>
          <a:off x="0" y="821934"/>
          <a:ext cx="5087938" cy="245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4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Students are aware of progress and can share next steps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More specific report card comments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Just in time data is available for interventions</a:t>
          </a:r>
        </a:p>
      </dsp:txBody>
      <dsp:txXfrm>
        <a:off x="0" y="821934"/>
        <a:ext cx="5087938" cy="2459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4T20:24:36.89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0,'-2'63,"0"-38,1 0,2 0,0 0,7 31,-5-44,2 0,0 0,0 0,10 14,-7-12,-1 0,9 23,19 67,68 222,-77-205,-6 2,6 134,21 130,-32-324,-9-41,-1 0,-1 0,2 33,-6-47,-1 0,0 0,0-1,0 1,-1-1,-1 1,1-1,-1 0,-5 10,-6 8,-22 28,-6 11,33-45,0 0,2 0,0 0,2 1,0 0,1 1,-2 20,1 148,6-149,-1-8,-3 180,0-168,-2 0,-22 81,17-83,2 0,1 0,-1 53,9 128,25 118,47 223,-58-461,-5-1,-4 2,-11 156,1-232,0-1,-2 0,-15 41,11-37,1 1,-7 47,-16 421,32 1,3-236,-3 623,0-882,0-1,0 0,0 1,1-1,0 0,0 1,1-1,2 8,-2-11,-1 1,1-1,0 1,0-1,0 0,0 0,0 0,1 0,-1 0,0 0,1 0,0-1,-1 0,1 1,0-1,0 0,5 1,21 4,1-2,-1 0,1-2,-1-2,30-2,20 0,-33 2,1 3,-1 1,0 3,0 1,-1 3,0 1,82 36,27 24,-39-17,181 61,-223-95,0-4,116 14,-139-27,0-2,0-2,0-3,89-15,45-14,264-11,187 31,-303 10,-318 2,39 0,0-2,0-3,64-13,-102 14,0 0,-1 0,1-2,-1 0,0 0,-1-1,1-1,-1 0,-1-1,0-1,0 0,-1 0,0-1,-1-1,18-24,-22 27,13-22,37-43,-48 65,0 0,1 1,1 0,-1 0,1 1,1 0,-1 1,18-8,-18 9,1 1,-1 0,1 1,0 0,0 1,19-2,-25 4,-1 1,1-1,0 1,-1-1,1 1,-1 1,1-1,-1 1,0-1,0 1,0 1,0-1,0 0,0 1,0 0,-1 0,1 0,5 7,24 36,-28-38,0 0,1-1,-1 1,1-1,1 0,0 0,0-1,0 0,0 0,14 7,-6-6,1-1,0-1,0 0,0-2,1 1,-1-2,22 1,123-7,-87 0,440 2,-277 3,-235-1,1 0,-1 0,1-1,-1 1,0-1,1 1,-1-1,1 0,-1 0,0 0,0 0,1 0,-1 0,0-1,0 1,0-1,0 0,-1 1,1-1,0 0,-1 0,1 0,-1 0,0 0,0 0,0-1,0 1,2-5,0-5,-1 0,1 0,-2 0,1-21,-2 22,1-392,-4 201,1-2825,4 1594,10 1112,1 30,-15 13,4-145,9 275,2-50,-13-302,0 499,0-3,0 0,0 0,0 0,-1 0,1 0,-1 1,-2-9,2 11,0 0,0-1,0 1,0 0,0 0,0 0,-1 0,1 0,0 0,-1 0,1 0,0 1,-1-1,1 0,-1 1,1-1,-1 1,1 0,-1-1,1 1,-1 0,0 0,1 0,-3 0,-15 2,-1 0,0 1,1 1,0 1,0 1,-28 12,13-6,-744 228,661-213,-1-6,0-5,-1-6,-228-8,267-3,0 3,0 3,-83 17,11-2,-128-1,232-20,0-1,0-3,-86-20,-314-79,416 97,2-3,-1 0,1-2,1-1,-45-28,59 34,0 1,-1 0,1 0,-2 2,1 0,0 1,-20-1,-120 0,105 5,-144-1,-406 5,291 21,120-6,-99 23,167-21,109-20,0 0,0-1,-20 0,59-10,427-50,-145 22,6-13,143-18,-325 54,199 6,-276 13,1 2,91 23,-126-26,0-1,40 0,-42-3,1 0,-1 2,31 6,-14 0,0-3,0-1,53-1,20 3,558 10,-447-18,-211 3,0 0,0 0,-1 0,1 1,-1 0,0 1,1 0,-1 0,10 6,-1-1,0-3,0 0,0-1,0-1,1-1,-1-1,0 0,1-1,17-3,8 2,98-1,160 3,-255 4,76 20,-51-9,-20-5,-1 2,0 3,-2 1,0 3,0 2,-2 2,-1 2,65 49,-108-73,10 7,0-1,-1 2,0-1,0 2,-1-1,-1 1,0 1,0 0,6 13,2 10,-2 0,-1 1,-2 1,12 57,-20-69,-1 1,0-1,-2 0,-1 1,-2-1,0 1,-11 47,13-70,-1 1,-1-1,1 0,0 1,-1-1,1 0,-1 0,0 0,0 0,0 0,-1-1,1 1,-1 0,1-1,-1 0,0 0,0 0,0 0,0 0,0 0,-1-1,1 0,-7 2,-3 0,-1-1,0-1,0 0,-26-2,11 0,-21 0,-304-12,272 6,1-4,-107-28,-397-95,151 88,317 42,-206 17,-317 82,-75 6,-460-62,1131-41,29 1,-2 0,1 1,0 1,0 0,-20 5,34-5,-1 0,1 0,0 0,0 0,0 0,0 1,0-1,0 1,0 0,0-1,1 1,-1 0,1 0,-1 0,1 0,0 0,0 0,0 0,0 1,0-1,0 0,0 1,1-1,-1 4,-1 6,1 1,1-1,1 21,0-13,6 905,-7-914,0-1,0-1,0 1,3 14,-3-23,0 1,0-1,0 0,1 0,-1 1,1-1,-1 0,1 0,-1 1,1-1,0 0,-1 0,1 0,0 0,0 0,0 0,0 0,0 0,0 0,0-1,0 1,0 0,0 0,0-1,1 1,-1-1,0 1,0-1,1 0,-1 1,0-1,3 0,13-1,0-1,24-6,10-1,392-38,-95 13,231-45,206-23,-215 78,-9 44,-297-8,188-9,-241-5,-187 2,-1-1,1-1,-1-1,0 0,0-2,0-1,-1-1,32-14,-37 12,1 1,1 1,-1 0,1 1,0 1,0 1,26-2,136 5,-140 2,-35-2,0 1,0 1,1-1,-1 1,0 0,-1 0,1 0,0 1,0 0,6 3,-9-2,-1-1,1 1,-1-1,1 1,-1 0,0 0,0 0,0 0,0 0,-1 0,1 1,-1-1,0 0,0 1,0-1,-1 1,1 0,-1-1,1 7,-1 40,-1 0,-2 0,-11 53,10-75,-185 984,186-1001,1-1,-1 0,0 0,-1 0,1-1,-7 10,8-16,0 0,0-1,0 1,0-1,-1 1,1-1,-1 0,0 0,0 0,0 0,0 0,0-1,0 0,0 1,0-1,-1 0,1 0,0-1,-4 1,-42 4,1-3,-64-5,38 1,-707-55,580 38,-58-7,-550-34,211 74,110 1,465-15,-439-4,-2-30,366 25,-136 6,0 1,228 2,0-1,0 0,0 0,1-1,-1 0,0 0,1 0,-1-1,1 1,0-1,0-1,0 1,0-1,0 1,1-2,-1 1,1 0,-3-6,5 7,0 0,0 0,1 0,-1 0,1 0,0 0,0-1,0 1,0 0,1-1,-1 1,1-1,0 1,0-1,0 1,1-1,-1 1,1 0,0-1,0 1,0 0,0-1,0 1,1 0,-1 0,1 0,0 0,0 0,0 1,1-1,-1 0,5-3,22-19,1 2,1 1,1 1,57-27,-37 20,65-32,-60 32,0-2,82-58,-134 84,0-1,0 1,0 0,-1-1,1 0,-1 0,0-1,0 1,-1-1,0 0,0 0,0 0,-1 0,0 0,0-1,0 1,-1-1,0 1,0-1,-1 1,1-1,-2 0,1 1,-1-1,-2-9,-9-46,-3 0,-3 2,-30-73,-99-163,125 259,4 7,1-1,-14-37,27 57,1 0,0 0,0 0,1-1,1 1,0-1,0 1,1-1,0 1,4-19,-2 22,0 0,1 0,0 1,1-1,-1 1,1 0,1 0,-1 0,1 0,0 1,12-10,5-5,47-31,-57 43,36-22,0 3,2 1,1 3,1 2,1 2,0 3,71-14,28 4,213-10,273 14,252-22,-478-17,153-14,-547 75,1 0,0 1,0 1,-1 1,34 7,-41-6,-1 1,1 0,-1 1,0 0,0 0,-1 1,0 1,0-1,0 1,-1 1,8 8,19 25,48 77,17 20,-23-54,170 143,9 7,-246-224,0 2,-1-1,0 1,-1 0,0 1,-1 0,-1 0,0 1,4 14,-5-10,-1 1,-1 0,-1-1,0 1,-2 0,-2 31,-4-7,-1-1,-2 0,-1-1,-3 0,-1 0,-27 51,5-23,-3-1,-75 98,111-162,-71 86,66-81,-1-1,0 0,0 0,-1-1,0 0,0 0,-13 5,16-10,0 0,0-1,0 1,0-1,0-1,0 0,0 0,0 0,0-1,-13-2,-3-2,-40-15,44 13,1-2,-20-13,24 14,0 0,-1 0,0 1,-26-7,-2 5,0 2,-1 1,-46 1,-133 10,213-5,-380 48,163-14,-240 7,-538-21,991-20,0-2,0 1,1-2,-16-4,14 3,-14-1,-1 1,1 2,-51 2,30 0,-38 1,-99 14,125-10,46-5,1 1,0 0,0 1,0 1,0 0,1 1,-1 0,1 2,0-1,-18 11,11-1,1 1,1 1,0 0,2 1,-1 1,-13 21,-79 134,7-10,93-152,0 0,0-1,-1 0,-1-1,0 0,0-1,-1 0,-15 7,-14 5,-57 20,68-29,27-10,-1-1,1 1,0 0,-1 1,1-1,0 1,1 0,-1 0,0 0,1 0,0 0,-1 1,1 0,-4 6,5-4,-1 0,1 1,0-1,1 1,-1 0,1-1,0 1,1 0,0 10,-1 8,2 0,0 0,2 0,1-1,0 1,2-1,1 0,18 43,-22-60,1 0,-1-1,1 0,0 0,1 0,-1 0,1 0,9 7,-10-11,0 1,1-1,-1 1,1-1,0 0,-1-1,1 1,0-1,0 0,0 0,0-1,0 0,7 0,303-5,-279 4,184-15,220-45,-259 32,6 0,415-50,-486 70,0 6,1 5,140 20,55 32,76 11,-260-54,190-10,-185-3,929 0,-1059 2,0 0,0 0,1 0,-1 0,0 1,0 0,0-1,0 1,0 0,0 0,0 0,0 1,0-1,-1 1,1 0,3 2,-4-1,0 0,0 0,0 0,0 0,-1 0,0 0,1 1,-1-1,0 0,0 1,-1-1,1 1,-1-1,0 8,-3 266,2-261,-6 57,-3-1,-29 103,-4 28,43-202,0 0,0 0,0 0,0 0,0 0,0 0,-1 0,1 0,0 0,-1 0,1 0,-1 0,1 0,-1 0,0 0,1-1,-1 1,0 0,1 0,-1-1,0 1,0 0,0-1,0 1,-1 0,-1-1,0 1,0-1,0 0,0 0,0-1,-1 1,-4-2,-9-1,-88-9,-185 4,-111 29,372-19,-81 6,-587 30,257-25,-238 6,-424-18,533-3,68 2,459 2,1 2,0 2,0 2,-43 13,-3 1,51-15,23-5,1 0,-1 1,1 0,0 1,0 0,0 1,0 0,-11 8,22-12,0-1,1 0,-1 1,1-1,-1 1,0-1,1 1,-1-1,1 1,-1-1,1 1,-1 0,1-1,0 1,-1 0,1-1,0 1,-1 0,1-1,0 1,0 0,0 0,0-1,-1 1,1 0,0 0,1-1,-1 1,0 0,0 0,0-1,0 1,0 0,1 0,-1-1,0 1,1 0,-1-1,0 1,1-1,-1 1,1 0,-1-1,1 1,-1-1,1 1,0-1,-1 1,1-1,0 0,-1 1,1-1,0 1,42 18,-39-18,6 3,-1 0,0 1,0 0,0 1,0 0,-1 0,0 1,0 0,-1 0,0 1,0-1,-1 2,0-1,0 1,-1 0,0 0,-1 1,7 17,1 13,-2 1,-1 0,4 56,-13-96,44 610,-29-324,-14-272,-1-11,0 1,0 0,0-1,1 1,0-1,0 1,0-1,2 5,-2-7,0-1,0 0,0 1,0-1,0 0,1 0,-1 1,0-1,1 0,-1-1,1 1,-1 0,1 0,-1 0,1-1,-1 1,1-1,0 0,-1 1,1-1,0 0,0 0,-1 0,1 0,0 0,-1 0,1 0,2-1,106-26,137-45,140-40,31 9,709-81,-659 156,-66 35,435 108,-479-55,-130-29,56 9,-263-36,0 0,0 2,24 9,-41-14,1 1,-1 0,0 0,1 0,-1 1,0-1,-1 1,1 0,0 0,-1 1,1-1,-1 1,0 0,-1-1,1 1,0 1,-1-1,0 0,3 9,-5-12,1 1,-1-1,0 1,0-1,0 1,0-1,0 1,0-1,-1 0,1 1,0-1,-1 1,1-1,-1 0,1 1,-1-1,0 0,1 1,-1-1,0 0,-1 1,-33 24,-42 16,-1-5,-135 46,183-72,-104 32,-3-4,-1-7,-251 25,-425-37,734-24,1-3,0-4,-144-39,58 1,-270-122,415 163,-1 0,-1 1,1 1,-1 0,0 2,-34-2,-135 7,103 2,-66-3,-110 4,251-2,0-1,0 1,0 1,1 1,-1 0,1 0,-16 8,25-10,0-1,0 1,0-1,0 1,0 0,1 0,-1 1,0-1,1 0,0 1,-1 0,1-1,0 1,0 0,1 0,-1 0,1 0,-1 1,1-1,0 0,0 1,1-1,-1 0,1 1,-1-1,1 1,0-1,0 1,1-1,-1 1,1-1,1 4,-2-5,1 0,1 1,-1-1,0 0,0 0,1 0,-1 0,1 0,0 0,0-1,-1 1,1 0,0-1,0 1,5 1,38 15,2-5,-1-3,2-1,81 3,156-11,-225-2,273-13,-258 6,0-3,103-29,-129 25,0 2,0 3,96-8,-13 18,-61 1,94-9,-142 5,0-1,-1-1,1-1,-1-1,0-1,-1-1,0-1,24-14,-16 3,-1 0,0-2,46-50,59-89,-124 150,210-279,-210 280,-1 0,1 1,1 0,0 1,0 0,1 1,0 0,0 0,1 2,0-1,0 1,1 1,0 0,0 1,22-5,24-1,1 1,0-3,63-22,-26-6,21-8,-101 42,1 1,-1 1,1 1,34-3,-43 5,0 0,-1 0,1-1,0 0,0 0,-1-1,13-6,55-35,-39 22,120-76,135-71,-286 166,6-4,0 1,1 1,-1 0,1 0,0 1,0 1,0 0,21-1,-32 4,-1 0,1 0,-1 0,1 0,-1 0,1 1,0-1,-1 0,1 1,-1-1,1 1,-1 0,0-1,1 1,-1 0,0 0,1 0,-1 0,0 0,0 0,0 0,0 0,0 1,0-1,0 0,0 1,-1-1,1 0,0 1,-1-1,1 1,-1-1,1 4,-1-1,0-1,0 1,0 0,-1 0,1 0,-1-1,0 1,0 0,-1-1,1 1,-1-1,0 1,-2 3,-3 2,1-1,-1 1,-1-2,0 1,0-1,0 0,-1-1,0 0,0 0,-17 7,-18 7,-1-1,0-3,-52 12,-147 21,222-45,-708 85,10-49,684-39,-776 17,743-19,0-2,1-4,0-3,0-3,-127-41,119 24,-121-65,183 88,-1 0,1 2,-2 0,1 0,0 1,-1 1,-23-1,-110 2,126 2,-12 1,1 0,-1 3,1 1,0 1,-59 19,4 3,-94 18,-99 5,224-42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6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969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207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290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741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159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711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7321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687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55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9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3336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6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2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961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401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0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4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005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5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2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819" y="2320952"/>
            <a:ext cx="4424681" cy="1806065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FF0000"/>
                </a:solidFill>
              </a:rPr>
              <a:t>Welcome</a:t>
            </a:r>
            <a:br>
              <a:rPr lang="en-CA" sz="3600" dirty="0">
                <a:solidFill>
                  <a:srgbClr val="FF0000"/>
                </a:solidFill>
              </a:rPr>
            </a:br>
            <a:r>
              <a:rPr lang="en-CA" sz="3600" dirty="0">
                <a:solidFill>
                  <a:srgbClr val="FF0000"/>
                </a:solidFill>
              </a:rPr>
              <a:t>Fall mtg.</a:t>
            </a:r>
            <a:br>
              <a:rPr lang="en-CA" sz="3600" dirty="0">
                <a:solidFill>
                  <a:srgbClr val="FF0000"/>
                </a:solidFill>
              </a:rPr>
            </a:br>
            <a:r>
              <a:rPr lang="en-CA" sz="3600" dirty="0">
                <a:solidFill>
                  <a:srgbClr val="FF0000"/>
                </a:solidFill>
              </a:rPr>
              <a:t>Oct. 15,2021  </a:t>
            </a:r>
            <a:br>
              <a:rPr lang="en-CA" sz="3600" dirty="0">
                <a:solidFill>
                  <a:srgbClr val="FF0000"/>
                </a:solidFill>
              </a:rPr>
            </a:br>
            <a:endParaRPr lang="fr-CA" sz="3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7CF6A-61DE-4B2A-8DDA-8A9A4AE45A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7610475" y="1390650"/>
            <a:ext cx="3904201" cy="3066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C8718-15A0-4B51-8DE9-DFD10C5FBAEF}"/>
              </a:ext>
            </a:extLst>
          </p:cNvPr>
          <p:cNvSpPr txBox="1"/>
          <p:nvPr/>
        </p:nvSpPr>
        <p:spPr>
          <a:xfrm>
            <a:off x="4134410" y="1150039"/>
            <a:ext cx="392319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/>
              <a:t>PSSC 2021-22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Claudine Dionne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Christy </a:t>
            </a:r>
            <a:r>
              <a:rPr lang="en-US" dirty="0" err="1"/>
              <a:t>Dingee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Beth Boyd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Lisa Kitchen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Christina  Young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Richard Williams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 District Education Rep. at this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6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84C5-E995-4DCE-9074-C1D8D948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Election of officers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488F-F79E-44E5-B0C0-82A959B552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8899" y="2001252"/>
            <a:ext cx="10394707" cy="3311189"/>
          </a:xfrm>
        </p:spPr>
        <p:txBody>
          <a:bodyPr>
            <a:normAutofit/>
          </a:bodyPr>
          <a:lstStyle/>
          <a:p>
            <a:r>
              <a:rPr lang="en-US" sz="3200" dirty="0"/>
              <a:t>Chair </a:t>
            </a:r>
          </a:p>
          <a:p>
            <a:r>
              <a:rPr lang="en-US" sz="3200" dirty="0"/>
              <a:t>Vice Chair </a:t>
            </a:r>
          </a:p>
          <a:p>
            <a:r>
              <a:rPr lang="en-US" sz="3200" dirty="0"/>
              <a:t>Secretary </a:t>
            </a:r>
          </a:p>
        </p:txBody>
      </p:sp>
    </p:spTree>
    <p:extLst>
      <p:ext uri="{BB962C8B-B14F-4D97-AF65-F5344CB8AC3E}">
        <p14:creationId xmlns:p14="http://schemas.microsoft.com/office/powerpoint/2010/main" val="60997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C2C4-4DE1-41BC-91C0-B2A098AF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Principal’s report – 205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D88C6-A47C-4D6B-BAB7-C084BB2A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99" y="2071081"/>
            <a:ext cx="10505243" cy="32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4E28-6941-43E9-B718-1C13F956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968F-6E14-405F-AC69-34DB718FC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10 Classes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4A753-65D7-4237-A80A-3271910A54F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3 grade 6 </a:t>
            </a:r>
          </a:p>
          <a:p>
            <a:r>
              <a:rPr lang="en-US" sz="2400" dirty="0"/>
              <a:t>3 grade 7 </a:t>
            </a:r>
          </a:p>
          <a:p>
            <a:r>
              <a:rPr lang="en-US" sz="2400" dirty="0"/>
              <a:t>4 grade 8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5F3B2-FC04-45E5-AC3A-84D87FC63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Teachers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5DC47C-85E8-4DCF-8E91-673FAFE7E46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085237" y="2305419"/>
            <a:ext cx="3300984" cy="3219450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16 Full time </a:t>
            </a:r>
          </a:p>
          <a:p>
            <a:r>
              <a:rPr lang="en-US" sz="2400" dirty="0"/>
              <a:t>Including </a:t>
            </a:r>
          </a:p>
          <a:p>
            <a:r>
              <a:rPr lang="en-US" sz="2400" dirty="0"/>
              <a:t>FT guidance counsellor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85E4AE-BC1D-401B-8680-A586EB14A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Educational Assistants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13A5C8-0D66-422F-B9EE-C2447483817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386221" y="2571750"/>
            <a:ext cx="4589756" cy="321945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400" dirty="0"/>
              <a:t>6 District Educational Assistants </a:t>
            </a:r>
          </a:p>
          <a:p>
            <a:r>
              <a:rPr lang="en-US" sz="2400" dirty="0"/>
              <a:t>2 First National Academic Support </a:t>
            </a:r>
          </a:p>
          <a:p>
            <a:r>
              <a:rPr lang="en-US" sz="2400" dirty="0"/>
              <a:t>Jordan’s </a:t>
            </a:r>
            <a:r>
              <a:rPr lang="en-US" sz="2000" dirty="0"/>
              <a:t>Principle Support worker </a:t>
            </a:r>
          </a:p>
          <a:p>
            <a:r>
              <a:rPr lang="en-US" sz="2000" dirty="0"/>
              <a:t>Behavior interventionist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DFBBB-3579-423C-BCCC-50BDF58E2E3F}"/>
              </a:ext>
            </a:extLst>
          </p:cNvPr>
          <p:cNvSpPr txBox="1"/>
          <p:nvPr/>
        </p:nvSpPr>
        <p:spPr>
          <a:xfrm>
            <a:off x="4249622" y="4836342"/>
            <a:ext cx="34980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 custodians </a:t>
            </a:r>
          </a:p>
          <a:p>
            <a:r>
              <a:rPr lang="en-US" sz="2400" dirty="0"/>
              <a:t>1 administration assistant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6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566" y="-164892"/>
            <a:ext cx="11043822" cy="561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At PAMS, we create a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positive</a:t>
            </a:r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learning environment that promotes a sense of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belonging</a:t>
            </a:r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and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resiliency</a:t>
            </a:r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for ALL. </a:t>
            </a:r>
            <a:endParaRPr lang="fr-CA" sz="4000" dirty="0">
              <a:solidFill>
                <a:srgbClr val="7030A0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4901">
            <a:off x="3561978" y="407593"/>
            <a:ext cx="3618427" cy="20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4F50-A324-416D-97EA-D4CE06D1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safety  /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1161C-70DA-4158-BA19-AD5B2637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Paved access to field </a:t>
            </a:r>
          </a:p>
          <a:p>
            <a:r>
              <a:rPr lang="en-US" dirty="0"/>
              <a:t>After school pick up improved</a:t>
            </a:r>
          </a:p>
          <a:p>
            <a:r>
              <a:rPr lang="en-US" dirty="0"/>
              <a:t>Request to village to examine a crosswalk at fort road and Nissen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1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B8D5-CD55-4161-8057-1090BCFB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6804-C2B9-4E43-9C36-12DF0E13F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953" y="765700"/>
            <a:ext cx="10814047" cy="5105400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n-US" sz="8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Good Morning Claudine,</a:t>
            </a:r>
          </a:p>
          <a:p>
            <a:pPr marL="0" indent="0" algn="l">
              <a:buNone/>
            </a:pPr>
            <a:r>
              <a:rPr lang="en-US" sz="8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en-US" sz="8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In response to the request for a crosswalk at Fort road and Nissen street, there has been no decision made.  The municipality was told 5 years ago that DTI did not want a cross walk there because of the three lanes of traffic and visibility issues which may arise if a bus were in a turn lane and a child was walking across the road, the vehicle in the passing lane may not see the child and could have a negative result.</a:t>
            </a:r>
          </a:p>
          <a:p>
            <a:pPr marL="0" indent="0" algn="l">
              <a:buNone/>
            </a:pPr>
            <a:r>
              <a:rPr lang="en-US" sz="8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en-US" sz="8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That being said, Council has a strategic planning meeting the end of October and will be covering the topic of crosswalks in the community. </a:t>
            </a:r>
          </a:p>
          <a:p>
            <a:pPr marL="0" indent="0" algn="l">
              <a:buNone/>
            </a:pPr>
            <a:r>
              <a:rPr lang="en-US" sz="8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en-US" sz="8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Wish I had better news.  Thanks.</a:t>
            </a:r>
          </a:p>
          <a:p>
            <a:pPr marL="0" indent="0" algn="l">
              <a:buNone/>
            </a:pPr>
            <a:r>
              <a:rPr lang="en-US" sz="8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en-US" sz="8000" b="0" i="1" dirty="0">
                <a:solidFill>
                  <a:srgbClr val="2F5496"/>
                </a:solidFill>
                <a:effectLst/>
                <a:latin typeface="Hadassah Friedlaender" panose="020B0604020202020204" pitchFamily="18" charset="-79"/>
              </a:rPr>
              <a:t>Kind Regards,</a:t>
            </a:r>
            <a:endParaRPr lang="en-US" sz="80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8000" b="0" i="0" dirty="0">
                <a:solidFill>
                  <a:srgbClr val="2F5496"/>
                </a:solidFill>
                <a:effectLst/>
                <a:latin typeface="Hadassah Friedlaender" panose="020B0604020202020204" pitchFamily="18" charset="-79"/>
              </a:rPr>
              <a:t>Justine Waldeck</a:t>
            </a:r>
            <a:endParaRPr lang="en-US" sz="80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8000" b="0" i="0" dirty="0">
                <a:solidFill>
                  <a:srgbClr val="201F1E"/>
                </a:solidFill>
                <a:effectLst/>
                <a:latin typeface="Mongolian Baiti" panose="03000500000000000000" pitchFamily="66" charset="0"/>
              </a:rPr>
              <a:t>Assistant CAO</a:t>
            </a:r>
            <a:endParaRPr lang="en-US" sz="80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3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7CF6A-61DE-4B2A-8DDA-8A9A4AE45A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9497926" y="5095783"/>
            <a:ext cx="2371074" cy="1386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36D90B-A6D7-4BB0-B4AE-F80CD76C44EE}"/>
              </a:ext>
            </a:extLst>
          </p:cNvPr>
          <p:cNvSpPr txBox="1"/>
          <p:nvPr/>
        </p:nvSpPr>
        <p:spPr>
          <a:xfrm>
            <a:off x="3584681" y="1206801"/>
            <a:ext cx="642045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</a:p>
          <a:p>
            <a:r>
              <a:rPr lang="en-US" sz="2800" dirty="0"/>
              <a:t>1. To increase responsible decision in the classroom by rolling out the BEARS behavior matrix.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2. To improve standards based data tracking in language arts and math.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62B23-E309-4C23-BBC5-5CB68DB96BF8}"/>
              </a:ext>
            </a:extLst>
          </p:cNvPr>
          <p:cNvSpPr txBox="1"/>
          <p:nvPr/>
        </p:nvSpPr>
        <p:spPr>
          <a:xfrm>
            <a:off x="4393819" y="683581"/>
            <a:ext cx="5255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School improvement Plan GOALS </a:t>
            </a:r>
          </a:p>
        </p:txBody>
      </p:sp>
    </p:spTree>
    <p:extLst>
      <p:ext uri="{BB962C8B-B14F-4D97-AF65-F5344CB8AC3E}">
        <p14:creationId xmlns:p14="http://schemas.microsoft.com/office/powerpoint/2010/main" val="324195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DF3D-0ECA-460E-91C4-EFB88C7B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9870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1.  To increase responsible decision in the classroom making by rolling out of behavior matrix.</a:t>
            </a:r>
            <a:br>
              <a:rPr lang="en-US" sz="4000" dirty="0"/>
            </a:br>
            <a:br>
              <a:rPr lang="en-US" sz="5400" dirty="0"/>
            </a:b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761CCC1-4ACE-4B95-AA40-AB3C3077BF3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6324700"/>
              </p:ext>
            </p:extLst>
          </p:nvPr>
        </p:nvGraphicFramePr>
        <p:xfrm>
          <a:off x="685800" y="2063750"/>
          <a:ext cx="5087938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0A0E2-6408-4FC3-83A4-7DF899623D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41088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u="sng" dirty="0"/>
              <a:t>Strategies</a:t>
            </a:r>
          </a:p>
          <a:p>
            <a:r>
              <a:rPr lang="en-US" sz="5100" b="1" dirty="0"/>
              <a:t>Lessons on each component delivered each week </a:t>
            </a:r>
          </a:p>
          <a:p>
            <a:r>
              <a:rPr lang="en-US" sz="5100" b="1" dirty="0"/>
              <a:t>Pre-post surveys will determine success of delivery </a:t>
            </a:r>
          </a:p>
          <a:p>
            <a:r>
              <a:rPr lang="en-US" sz="5100" b="1" dirty="0"/>
              <a:t>PBIS tokens will be used to reinforce success on following component. </a:t>
            </a:r>
          </a:p>
          <a:p>
            <a:r>
              <a:rPr lang="en-US" sz="5100" b="1" dirty="0"/>
              <a:t>School wide virtual celebrations</a:t>
            </a:r>
          </a:p>
          <a:p>
            <a:r>
              <a:rPr lang="en-US" sz="5100" b="1" dirty="0"/>
              <a:t>Homeroom challenges and school wide activities follow the matrix component 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3710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84C5-E995-4DCE-9074-C1D8D948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540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76FEE-1030-453D-8280-2114D4EA7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54" y="414337"/>
            <a:ext cx="9028256" cy="61724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3E8938-8A08-42AE-B722-D6A8C227544F}"/>
                  </a:ext>
                </a:extLst>
              </p14:cNvPr>
              <p14:cNvContentPartPr/>
              <p14:nvPr/>
            </p14:nvContentPartPr>
            <p14:xfrm>
              <a:off x="8600313" y="3293308"/>
              <a:ext cx="2168640" cy="2818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3E8938-8A08-42AE-B722-D6A8C22754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0313" y="3113308"/>
                <a:ext cx="2348280" cy="31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067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DC05-3F3A-44E1-BAB6-86A2C624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EF50A5-7C6B-4E7D-B158-DB2FF33870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40891" y="-390525"/>
            <a:ext cx="5012534" cy="6742350"/>
          </a:xfrm>
        </p:spPr>
      </p:pic>
    </p:spTree>
    <p:extLst>
      <p:ext uri="{BB962C8B-B14F-4D97-AF65-F5344CB8AC3E}">
        <p14:creationId xmlns:p14="http://schemas.microsoft.com/office/powerpoint/2010/main" val="174748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128" y="0"/>
            <a:ext cx="9664249" cy="10170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Agenda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the Agenda: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the Minutes from June 10 - 2021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 related to first meeting: Approval of the Minutes from Previous Meeting: June 10, 2021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 Related to the First Meeting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– virtual round table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Role of PSSC &amp; PSSC cycle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Declaration form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Nomination of Chair, Vice Chair  and Secretary –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Principal’s Report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Enrollement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staff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safety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Improvement Plan focus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Fundraising project and goal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Business: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Improvement Plan (SIP) &amp; PLWEP positive learning working plan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 - 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Dates for meeting for the year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Correspondence: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Closing Comments: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CA" sz="2800" dirty="0"/>
          </a:p>
          <a:p>
            <a:pPr marL="457200" indent="-457200">
              <a:buFontTx/>
              <a:buChar char="-"/>
            </a:pPr>
            <a:endParaRPr lang="en-CA" sz="2800" dirty="0"/>
          </a:p>
          <a:p>
            <a:pPr marL="457200" indent="-457200">
              <a:buFontTx/>
              <a:buChar char="-"/>
            </a:pPr>
            <a:endParaRPr lang="en-CA" sz="2800" dirty="0"/>
          </a:p>
          <a:p>
            <a:endParaRPr lang="en-CA" dirty="0"/>
          </a:p>
          <a:p>
            <a:endParaRPr lang="en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3955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DF3D-0ECA-460E-91C4-EFB88C7B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733" y="401714"/>
            <a:ext cx="10396882" cy="1987062"/>
          </a:xfrm>
        </p:spPr>
        <p:txBody>
          <a:bodyPr>
            <a:normAutofit/>
          </a:bodyPr>
          <a:lstStyle/>
          <a:p>
            <a:r>
              <a:rPr lang="en-US" sz="4000" dirty="0"/>
              <a:t>2. To improve standards based data tracking in language arts and math. </a:t>
            </a:r>
            <a:br>
              <a:rPr lang="en-US" sz="5400" dirty="0"/>
            </a:b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761CCC1-4ACE-4B95-AA40-AB3C3077BF3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7232146"/>
              </p:ext>
            </p:extLst>
          </p:nvPr>
        </p:nvGraphicFramePr>
        <p:xfrm>
          <a:off x="685800" y="2063750"/>
          <a:ext cx="5087938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0A0E2-6408-4FC3-83A4-7DF899623D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Strategies</a:t>
            </a:r>
          </a:p>
          <a:p>
            <a:r>
              <a:rPr lang="en-US" b="1" dirty="0"/>
              <a:t>Professional learning for teachers</a:t>
            </a:r>
          </a:p>
          <a:p>
            <a:r>
              <a:rPr lang="en-US" b="1" dirty="0"/>
              <a:t>Bi-weekly committee meetings to share success and challenges</a:t>
            </a:r>
          </a:p>
          <a:p>
            <a:r>
              <a:rPr lang="en-US" b="1" dirty="0"/>
              <a:t>Increased conferencing with students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38293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BAF254-E739-48A6-96A9-F5DE17572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FC85FE3-48BF-4B0A-828B-1A47C1C80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11C47E0-043A-4AB8-B446-0AFB3D528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5048807-B89D-438F-93B0-C643E7067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62DD555-EAE0-441E-9C80-88C898E72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026BE0F-0CCC-4EC1-99FA-3112E5BD9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8796358-F148-41A9-8977-8F8B64839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6F34CF-60D5-43F4-830D-CF1C88F0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537" y="1676401"/>
            <a:ext cx="3028285" cy="1752599"/>
          </a:xfrm>
        </p:spPr>
        <p:txBody>
          <a:bodyPr anchor="b">
            <a:normAutofit/>
          </a:bodyPr>
          <a:lstStyle/>
          <a:p>
            <a:pPr algn="l"/>
            <a:r>
              <a:rPr lang="en-US" sz="4500" dirty="0"/>
              <a:t>Fundraising Goal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D76317-C196-4D77-9602-9C31A20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2812387" cy="3124201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69B89188-74D1-43D9-B0A9-4C786853C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4CEB67-211C-42A2-BCDC-B9555D9C6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8017"/>
          <a:stretch/>
        </p:blipFill>
        <p:spPr>
          <a:xfrm>
            <a:off x="4941202" y="1011765"/>
            <a:ext cx="6237359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5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36D90B-A6D7-4BB0-B4AE-F80CD76C44EE}"/>
              </a:ext>
            </a:extLst>
          </p:cNvPr>
          <p:cNvSpPr txBox="1"/>
          <p:nvPr/>
        </p:nvSpPr>
        <p:spPr>
          <a:xfrm>
            <a:off x="1516185" y="1133230"/>
            <a:ext cx="457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</a:p>
          <a:p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2E114A0-6313-441F-868E-2E7C3194E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3580" y="511108"/>
            <a:ext cx="3532443" cy="646331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Fundraising 2021 -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E54438-8705-48D4-BA84-7DA7CD541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14" y="1356078"/>
            <a:ext cx="3950663" cy="3820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E649AA-7451-454A-9C78-6209363AF99F}"/>
              </a:ext>
            </a:extLst>
          </p:cNvPr>
          <p:cNvSpPr txBox="1"/>
          <p:nvPr/>
        </p:nvSpPr>
        <p:spPr>
          <a:xfrm>
            <a:off x="3165361" y="1356078"/>
            <a:ext cx="39506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Nov. 1 – Nov. 15 </a:t>
            </a:r>
          </a:p>
          <a:p>
            <a:endParaRPr lang="en-US" sz="3600" dirty="0"/>
          </a:p>
          <a:p>
            <a:r>
              <a:rPr lang="en-US" sz="3600" dirty="0"/>
              <a:t>6 inch pots - $12 </a:t>
            </a:r>
          </a:p>
          <a:p>
            <a:endParaRPr lang="en-US" sz="3600" dirty="0"/>
          </a:p>
          <a:p>
            <a:r>
              <a:rPr lang="en-US" sz="3600" dirty="0"/>
              <a:t>$4.75 profit per pot</a:t>
            </a:r>
          </a:p>
        </p:txBody>
      </p:sp>
    </p:spTree>
    <p:extLst>
      <p:ext uri="{BB962C8B-B14F-4D97-AF65-F5344CB8AC3E}">
        <p14:creationId xmlns:p14="http://schemas.microsoft.com/office/powerpoint/2010/main" val="925885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36D90B-A6D7-4BB0-B4AE-F80CD76C44EE}"/>
              </a:ext>
            </a:extLst>
          </p:cNvPr>
          <p:cNvSpPr txBox="1"/>
          <p:nvPr/>
        </p:nvSpPr>
        <p:spPr>
          <a:xfrm>
            <a:off x="1516185" y="1133230"/>
            <a:ext cx="457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</a:p>
          <a:p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2E114A0-6313-441F-868E-2E7C3194E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240649" y="768283"/>
            <a:ext cx="3298226" cy="55033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Fundraising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649AA-7451-454A-9C78-6209363AF99F}"/>
              </a:ext>
            </a:extLst>
          </p:cNvPr>
          <p:cNvSpPr txBox="1"/>
          <p:nvPr/>
        </p:nvSpPr>
        <p:spPr>
          <a:xfrm>
            <a:off x="1516185" y="2226364"/>
            <a:ext cx="3270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Nov. 2 – Nov. 13 </a:t>
            </a:r>
          </a:p>
          <a:p>
            <a:endParaRPr lang="en-US" sz="2800" dirty="0"/>
          </a:p>
          <a:p>
            <a:r>
              <a:rPr lang="en-US" sz="2800" dirty="0"/>
              <a:t>6 inch pots - $10 </a:t>
            </a:r>
          </a:p>
          <a:p>
            <a:endParaRPr lang="en-US" sz="2800" dirty="0"/>
          </a:p>
          <a:p>
            <a:r>
              <a:rPr lang="en-US" sz="2800" dirty="0"/>
              <a:t>3.20 profit per pot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02C92-5818-4631-8482-3F59C0A6B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5" y="682352"/>
            <a:ext cx="5966386" cy="4172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B6EA9-BA4F-4F81-BCCC-D989C043F815}"/>
              </a:ext>
            </a:extLst>
          </p:cNvPr>
          <p:cNvSpPr txBox="1"/>
          <p:nvPr/>
        </p:nvSpPr>
        <p:spPr>
          <a:xfrm>
            <a:off x="7838983" y="1609724"/>
            <a:ext cx="3889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December? </a:t>
            </a:r>
          </a:p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 February?</a:t>
            </a:r>
          </a:p>
        </p:txBody>
      </p:sp>
    </p:spTree>
    <p:extLst>
      <p:ext uri="{BB962C8B-B14F-4D97-AF65-F5344CB8AC3E}">
        <p14:creationId xmlns:p14="http://schemas.microsoft.com/office/powerpoint/2010/main" val="2243232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1360-854F-4B12-B1F4-DAB92710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donations / applications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91C2C-461D-4239-B6CA-71B3A64A4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154" y="2365159"/>
            <a:ext cx="10499846" cy="31242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Elks – funds to build washer toss games for students (collaborate with SVHS)</a:t>
            </a:r>
          </a:p>
          <a:p>
            <a:r>
              <a:rPr lang="en-US" dirty="0"/>
              <a:t>Wellness Grant – for cooking club </a:t>
            </a:r>
          </a:p>
          <a:p>
            <a:r>
              <a:rPr lang="en-US" dirty="0"/>
              <a:t>Elks – donation for  books</a:t>
            </a:r>
          </a:p>
          <a:p>
            <a:r>
              <a:rPr lang="en-US" dirty="0"/>
              <a:t>Legion – donation for books </a:t>
            </a:r>
          </a:p>
          <a:p>
            <a:pPr marL="0" indent="0">
              <a:buNone/>
            </a:pPr>
            <a:r>
              <a:rPr lang="en-US" dirty="0"/>
              <a:t>Pending </a:t>
            </a:r>
          </a:p>
          <a:p>
            <a:pPr marL="0" indent="0">
              <a:buNone/>
            </a:pPr>
            <a:r>
              <a:rPr lang="en-US" dirty="0"/>
              <a:t>Rotary – funds for books </a:t>
            </a:r>
          </a:p>
          <a:p>
            <a:pPr marL="0" indent="0">
              <a:buNone/>
            </a:pPr>
            <a:r>
              <a:rPr lang="en-US" dirty="0"/>
              <a:t>PAFD – funds for playground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70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29D1C44-1DC2-46A3-AF4D-6CF3F03E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38441D71-9427-4E52-9D00-DA5DCD608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99D64EDB-A847-4FFD-A1A0-F682EFB8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1462D21-CAC4-4C52-95C9-E5C0DE3E9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9A48DF8F-07DF-48F2-944C-97808BBD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1DBC7527-D323-4A52-8055-50480E532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FDC9880-BEB7-4458-9A76-FD74CA58D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312BB96-8152-4380-9A88-1035C491D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ECB995A-E5B4-4732-8007-6C87709D7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9C5C1ECF-57E1-46CD-812C-05C10BE6F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3F993ABC-4240-4589-8AFB-028CA4ED4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34DEEDD8-B197-4B60-A4E5-A9296FE88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4921ED5A-B381-42B2-9C22-C963CE9A0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DFECE03A-6F56-422E-9D60-FE9C6D470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33872B75-979A-4E90-AD98-FAE35239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DB70FA-00C7-4C38-938D-146BC58B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77" y="1755331"/>
            <a:ext cx="6390723" cy="33473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300" dirty="0">
                <a:solidFill>
                  <a:srgbClr val="FF0000"/>
                </a:solidFill>
              </a:rPr>
              <a:t>Canada Feed the Children 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2 new microwaves</a:t>
            </a:r>
            <a:br>
              <a:rPr lang="en-US" sz="3300" dirty="0"/>
            </a:br>
            <a:r>
              <a:rPr lang="en-US" sz="3300" dirty="0"/>
              <a:t>toaster </a:t>
            </a:r>
            <a:br>
              <a:rPr lang="en-US" sz="3300" dirty="0"/>
            </a:br>
            <a:r>
              <a:rPr lang="en-US" sz="3300" dirty="0"/>
              <a:t>small Appliances</a:t>
            </a:r>
            <a:br>
              <a:rPr lang="en-US" sz="3300" dirty="0"/>
            </a:br>
            <a:r>
              <a:rPr lang="en-US" sz="3300" dirty="0"/>
              <a:t>green House and garden supplies</a:t>
            </a:r>
            <a:br>
              <a:rPr lang="en-US" sz="3300" dirty="0"/>
            </a:br>
            <a:r>
              <a:rPr lang="en-US" sz="3300" dirty="0"/>
              <a:t>Thanksgiving and Christmas lunch </a:t>
            </a:r>
            <a:br>
              <a:rPr lang="en-US" sz="3300" dirty="0"/>
            </a:br>
            <a:r>
              <a:rPr lang="en-US" sz="3300" dirty="0"/>
              <a:t>Meal tickets 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51" name="Rounded Rectangle 16">
            <a:extLst>
              <a:ext uri="{FF2B5EF4-FFF2-40B4-BE49-F238E27FC236}">
                <a16:creationId xmlns:a16="http://schemas.microsoft.com/office/drawing/2014/main" id="{03F0917E-421A-4BCB-A614-5E33D821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0F02987-2B97-4F67-B091-CD606567C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551" y="1693877"/>
            <a:ext cx="3341190" cy="31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39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ABAF254-E739-48A6-96A9-F5DE17572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4FC85FE3-48BF-4B0A-828B-1A47C1C80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411C47E0-043A-4AB8-B446-0AFB3D528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D5048807-B89D-438F-93B0-C643E7067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962DD555-EAE0-441E-9C80-88C898E72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B026BE0F-0CCC-4EC1-99FA-3112E5BD9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C8796358-F148-41A9-8977-8F8B64839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C519B2-E6B7-4DC3-824E-1A7AC8F4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03" y="685800"/>
            <a:ext cx="2560494" cy="1752599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Oct. 22 – Orange Shirt 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2BC3F-5529-4025-BE28-D715E4370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2812387" cy="3124201"/>
          </a:xfrm>
        </p:spPr>
        <p:txBody>
          <a:bodyPr anchor="t">
            <a:normAutofit/>
          </a:bodyPr>
          <a:lstStyle/>
          <a:p>
            <a:r>
              <a:rPr lang="en-US" sz="1800"/>
              <a:t>Wear orange </a:t>
            </a:r>
          </a:p>
          <a:p>
            <a:r>
              <a:rPr lang="en-US" sz="1800"/>
              <a:t>Read Aloud in class </a:t>
            </a:r>
          </a:p>
          <a:p>
            <a:r>
              <a:rPr lang="en-US" sz="1800"/>
              <a:t>Sacred Fire </a:t>
            </a:r>
          </a:p>
          <a:p>
            <a:r>
              <a:rPr lang="en-US" sz="1800"/>
              <a:t>Smudging </a:t>
            </a:r>
          </a:p>
          <a:p>
            <a:endParaRPr lang="en-US" sz="1800"/>
          </a:p>
        </p:txBody>
      </p:sp>
      <p:sp>
        <p:nvSpPr>
          <p:cNvPr id="34" name="Rounded Rectangle 16">
            <a:extLst>
              <a:ext uri="{FF2B5EF4-FFF2-40B4-BE49-F238E27FC236}">
                <a16:creationId xmlns:a16="http://schemas.microsoft.com/office/drawing/2014/main" id="{69B89188-74D1-43D9-B0A9-4C786853C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72317-729E-4E8A-AF6A-5DB5B9E90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7835"/>
          <a:stretch/>
        </p:blipFill>
        <p:spPr>
          <a:xfrm>
            <a:off x="4941202" y="1011765"/>
            <a:ext cx="6237359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14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5F8B-9AB8-462D-B07D-4B8A2893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School Week – Oct. 18 - 22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4AB726F-7320-46FA-9D81-57ECABFE4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296158"/>
              </p:ext>
            </p:extLst>
          </p:nvPr>
        </p:nvGraphicFramePr>
        <p:xfrm>
          <a:off x="2243579" y="2438399"/>
          <a:ext cx="8908330" cy="3886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1666">
                  <a:extLst>
                    <a:ext uri="{9D8B030D-6E8A-4147-A177-3AD203B41FA5}">
                      <a16:colId xmlns:a16="http://schemas.microsoft.com/office/drawing/2014/main" val="1747162434"/>
                    </a:ext>
                  </a:extLst>
                </a:gridCol>
                <a:gridCol w="1781666">
                  <a:extLst>
                    <a:ext uri="{9D8B030D-6E8A-4147-A177-3AD203B41FA5}">
                      <a16:colId xmlns:a16="http://schemas.microsoft.com/office/drawing/2014/main" val="134293557"/>
                    </a:ext>
                  </a:extLst>
                </a:gridCol>
                <a:gridCol w="1781666">
                  <a:extLst>
                    <a:ext uri="{9D8B030D-6E8A-4147-A177-3AD203B41FA5}">
                      <a16:colId xmlns:a16="http://schemas.microsoft.com/office/drawing/2014/main" val="2337047891"/>
                    </a:ext>
                  </a:extLst>
                </a:gridCol>
                <a:gridCol w="1781666">
                  <a:extLst>
                    <a:ext uri="{9D8B030D-6E8A-4147-A177-3AD203B41FA5}">
                      <a16:colId xmlns:a16="http://schemas.microsoft.com/office/drawing/2014/main" val="1293243234"/>
                    </a:ext>
                  </a:extLst>
                </a:gridCol>
                <a:gridCol w="1781666">
                  <a:extLst>
                    <a:ext uri="{9D8B030D-6E8A-4147-A177-3AD203B41FA5}">
                      <a16:colId xmlns:a16="http://schemas.microsoft.com/office/drawing/2014/main" val="1860007827"/>
                    </a:ext>
                  </a:extLst>
                </a:gridCol>
              </a:tblGrid>
              <a:tr h="875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Monday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Tuesday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Wednesday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Thursday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Friday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015521"/>
                  </a:ext>
                </a:extLst>
              </a:tr>
              <a:tr h="3011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PDCP -Social/ Emotional/ Physical safety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Club day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Internet Safety / School evacuation drill/ presentation / Bus drill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Lockdown drill/ Orange shirt day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Fire drill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0576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17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B118-EE68-4B93-B34D-7E2CD6F5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934" y="905933"/>
            <a:ext cx="6660090" cy="965200"/>
          </a:xfrm>
        </p:spPr>
        <p:txBody>
          <a:bodyPr>
            <a:normAutofit/>
          </a:bodyPr>
          <a:lstStyle/>
          <a:p>
            <a:r>
              <a:rPr lang="en-US" dirty="0"/>
              <a:t>Club Day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A38C7B-09E4-42B5-97CB-0C90EA768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343" y="905933"/>
            <a:ext cx="4766491" cy="505305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8A5543-6191-4B87-8583-74EAEB28E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933" y="1998133"/>
            <a:ext cx="6660090" cy="379306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1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432D7-112E-461C-A15B-B71621D2F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150" y="0"/>
            <a:ext cx="7451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1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47BDD-576D-43D7-9FF8-F7D6F199B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738" y="0"/>
            <a:ext cx="7842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9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9A400B-3C1A-49B9-BDC6-D32C4BC1B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70267" y="321733"/>
            <a:ext cx="7964307" cy="507724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94D384-5F7B-4954-A0B4-B383C038100A}"/>
              </a:ext>
            </a:extLst>
          </p:cNvPr>
          <p:cNvCxnSpPr>
            <a:cxnSpLocks/>
          </p:cNvCxnSpPr>
          <p:nvPr/>
        </p:nvCxnSpPr>
        <p:spPr>
          <a:xfrm>
            <a:off x="797169" y="523631"/>
            <a:ext cx="3703760" cy="48333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04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8CEA5-40B2-424D-9AA4-1026F8B65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691" y="1581271"/>
            <a:ext cx="9000088" cy="25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259C3-A03D-4A3E-B5C4-6F1066443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9562"/>
            <a:ext cx="9329737" cy="6238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41B8A-43D1-4F28-AD89-06008F81FFA0}"/>
              </a:ext>
            </a:extLst>
          </p:cNvPr>
          <p:cNvSpPr txBox="1"/>
          <p:nvPr/>
        </p:nvSpPr>
        <p:spPr>
          <a:xfrm>
            <a:off x="9382574" y="327178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DECEMBER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61146-B638-4F1A-94BE-CF6EC3402B84}"/>
              </a:ext>
            </a:extLst>
          </p:cNvPr>
          <p:cNvSpPr txBox="1"/>
          <p:nvPr/>
        </p:nvSpPr>
        <p:spPr>
          <a:xfrm>
            <a:off x="3895725" y="560439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APRIL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A3734-396E-4A18-ABEF-175F62317F8B}"/>
              </a:ext>
            </a:extLst>
          </p:cNvPr>
          <p:cNvSpPr txBox="1"/>
          <p:nvPr/>
        </p:nvSpPr>
        <p:spPr>
          <a:xfrm>
            <a:off x="8820150" y="541972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FEBRUARY</a:t>
            </a:r>
            <a:r>
              <a:rPr lang="en-US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4149C-A324-4C1C-9E3C-6418F614B857}"/>
              </a:ext>
            </a:extLst>
          </p:cNvPr>
          <p:cNvSpPr txBox="1"/>
          <p:nvPr/>
        </p:nvSpPr>
        <p:spPr>
          <a:xfrm>
            <a:off x="3657508" y="308711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JUNE</a:t>
            </a:r>
          </a:p>
        </p:txBody>
      </p:sp>
    </p:spTree>
    <p:extLst>
      <p:ext uri="{BB962C8B-B14F-4D97-AF65-F5344CB8AC3E}">
        <p14:creationId xmlns:p14="http://schemas.microsoft.com/office/powerpoint/2010/main" val="4222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84C5-E995-4DCE-9074-C1D8D948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488F-F79E-44E5-B0C0-82A959B552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5482" y="1562099"/>
            <a:ext cx="10394707" cy="3311189"/>
          </a:xfrm>
        </p:spPr>
        <p:txBody>
          <a:bodyPr/>
          <a:lstStyle/>
          <a:p>
            <a:r>
              <a:rPr lang="en-US" dirty="0"/>
              <a:t>December</a:t>
            </a:r>
          </a:p>
          <a:p>
            <a:r>
              <a:rPr lang="en-US" dirty="0"/>
              <a:t>February</a:t>
            </a:r>
          </a:p>
          <a:p>
            <a:r>
              <a:rPr lang="en-US" dirty="0"/>
              <a:t>April </a:t>
            </a:r>
          </a:p>
          <a:p>
            <a:r>
              <a:rPr lang="en-US" dirty="0"/>
              <a:t>June </a:t>
            </a:r>
          </a:p>
        </p:txBody>
      </p:sp>
    </p:spTree>
    <p:extLst>
      <p:ext uri="{BB962C8B-B14F-4D97-AF65-F5344CB8AC3E}">
        <p14:creationId xmlns:p14="http://schemas.microsoft.com/office/powerpoint/2010/main" val="202929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0D4C9-E547-42DA-A686-8A7E479B9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58" y="0"/>
            <a:ext cx="7780283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74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C259A2716B3B534391CE9B75AA2D15B6" ma:contentTypeVersion="9" ma:contentTypeDescription="" ma:contentTypeScope="" ma:versionID="28c6818b0b5882b3b70a5c067e1c783f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c8db2a377494cc426090423ae3504e32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PSSC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157706-BA49-4D92-9057-DD2214B95AB7}"/>
</file>

<file path=customXml/itemProps2.xml><?xml version="1.0" encoding="utf-8"?>
<ds:datastoreItem xmlns:ds="http://schemas.openxmlformats.org/officeDocument/2006/customXml" ds:itemID="{1D99DE01-9EB7-4EA8-BF8D-251200234E38}"/>
</file>

<file path=customXml/itemProps3.xml><?xml version="1.0" encoding="utf-8"?>
<ds:datastoreItem xmlns:ds="http://schemas.openxmlformats.org/officeDocument/2006/customXml" ds:itemID="{B74662EC-EE02-4481-B58E-D64D1872E3F7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8414</TotalTime>
  <Words>752</Words>
  <Application>Microsoft Office PowerPoint</Application>
  <PresentationFormat>Widescreen</PresentationFormat>
  <Paragraphs>174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Aharoni</vt:lpstr>
      <vt:lpstr>Arial</vt:lpstr>
      <vt:lpstr>Calibri</vt:lpstr>
      <vt:lpstr>Corbel</vt:lpstr>
      <vt:lpstr>Hadassah Friedlaender</vt:lpstr>
      <vt:lpstr>Mongolian Baiti</vt:lpstr>
      <vt:lpstr>Times New Roman</vt:lpstr>
      <vt:lpstr>Parallax</vt:lpstr>
      <vt:lpstr>Welcome Fall mtg. Oct. 15,2021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Meeting dates </vt:lpstr>
      <vt:lpstr>PowerPoint Presentation</vt:lpstr>
      <vt:lpstr>Election of officers </vt:lpstr>
      <vt:lpstr>Principal’s report – 205 students</vt:lpstr>
      <vt:lpstr>PAMS</vt:lpstr>
      <vt:lpstr>PowerPoint Presentation</vt:lpstr>
      <vt:lpstr>School safety  / improvements</vt:lpstr>
      <vt:lpstr>PowerPoint Presentation</vt:lpstr>
      <vt:lpstr>PowerPoint Presentation</vt:lpstr>
      <vt:lpstr>1.  To increase responsible decision in the classroom making by rolling out of behavior matrix.  </vt:lpstr>
      <vt:lpstr> </vt:lpstr>
      <vt:lpstr>PowerPoint Presentation</vt:lpstr>
      <vt:lpstr>2. To improve standards based data tracking in language arts and math.  </vt:lpstr>
      <vt:lpstr>Fundraising Goal </vt:lpstr>
      <vt:lpstr>PowerPoint Presentation</vt:lpstr>
      <vt:lpstr>PowerPoint Presentation</vt:lpstr>
      <vt:lpstr>School donations / applications </vt:lpstr>
      <vt:lpstr>Canada Feed the Children   2 new microwaves toaster  small Appliances green House and garden supplies Thanksgiving and Christmas lunch  Meal tickets  </vt:lpstr>
      <vt:lpstr>Oct. 22 – Orange Shirt Day </vt:lpstr>
      <vt:lpstr>Safe School Week – Oct. 18 - 22</vt:lpstr>
      <vt:lpstr>Club Day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Dionne, Claudine (ASD-W)</dc:creator>
  <cp:lastModifiedBy>Dionne, Claudine (ASD-W)</cp:lastModifiedBy>
  <cp:revision>11</cp:revision>
  <cp:lastPrinted>2021-10-25T05:51:17Z</cp:lastPrinted>
  <dcterms:created xsi:type="dcterms:W3CDTF">2020-10-14T20:30:01Z</dcterms:created>
  <dcterms:modified xsi:type="dcterms:W3CDTF">2021-11-05T14:32:19Z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0x010100F2A1E1E4D320C749A22EC3F91FD053D600C259A2716B3B534391CE9B75AA2D15B6</vt:lpwstr>
  </property>
</Properties>
</file>